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325" r:id="rId4"/>
    <p:sldId id="257" r:id="rId5"/>
    <p:sldId id="319" r:id="rId6"/>
    <p:sldId id="304" r:id="rId7"/>
    <p:sldId id="305" r:id="rId8"/>
    <p:sldId id="316" r:id="rId9"/>
    <p:sldId id="321" r:id="rId10"/>
    <p:sldId id="326" r:id="rId11"/>
    <p:sldId id="327" r:id="rId12"/>
    <p:sldId id="328" r:id="rId13"/>
    <p:sldId id="258" r:id="rId14"/>
    <p:sldId id="329" r:id="rId15"/>
    <p:sldId id="31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" initials="П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6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2-10T19:37:57.577" idx="2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9080-90A8-443C-B272-39E73D3414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7AE1-8473-4C1C-A2F8-F83CF99560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833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9080-90A8-443C-B272-39E73D3414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7AE1-8473-4C1C-A2F8-F83CF99560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189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9080-90A8-443C-B272-39E73D3414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7AE1-8473-4C1C-A2F8-F83CF99560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765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9080-90A8-443C-B272-39E73D3414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7AE1-8473-4C1C-A2F8-F83CF99560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4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9080-90A8-443C-B272-39E73D3414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7AE1-8473-4C1C-A2F8-F83CF99560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519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9080-90A8-443C-B272-39E73D3414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7AE1-8473-4C1C-A2F8-F83CF99560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52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9080-90A8-443C-B272-39E73D3414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7AE1-8473-4C1C-A2F8-F83CF99560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5819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9080-90A8-443C-B272-39E73D3414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7AE1-8473-4C1C-A2F8-F83CF99560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873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9080-90A8-443C-B272-39E73D3414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7AE1-8473-4C1C-A2F8-F83CF99560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583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9080-90A8-443C-B272-39E73D3414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7AE1-8473-4C1C-A2F8-F83CF99560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065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9080-90A8-443C-B272-39E73D3414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7AE1-8473-4C1C-A2F8-F83CF99560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102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09080-90A8-443C-B272-39E73D3414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77AE1-8473-4C1C-A2F8-F83CF99560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540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188640"/>
            <a:ext cx="6172200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СУПЕРВІЗІЯ В СУЧАСНОМУ ОСВІТНЬОМУ КОНТЕКСТІ. НОРМАТИВНО - ПРАВОВЕ ЗАБЕЗПЕЧЕННЯ.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5373216"/>
            <a:ext cx="4248472" cy="1371600"/>
          </a:xfrm>
        </p:spPr>
        <p:txBody>
          <a:bodyPr/>
          <a:lstStyle/>
          <a:p>
            <a:r>
              <a:rPr lang="uk-UA" dirty="0" smtClean="0"/>
              <a:t>Консультанти КУ «ЦПРПП ВМР»</a:t>
            </a:r>
          </a:p>
          <a:p>
            <a:r>
              <a:rPr lang="uk-UA" dirty="0" smtClean="0"/>
              <a:t>Т.М. </a:t>
            </a:r>
            <a:r>
              <a:rPr lang="uk-UA" dirty="0" err="1" smtClean="0"/>
              <a:t>Непочатенко</a:t>
            </a:r>
            <a:r>
              <a:rPr lang="uk-UA" dirty="0" smtClean="0"/>
              <a:t> </a:t>
            </a:r>
          </a:p>
          <a:p>
            <a:r>
              <a:rPr lang="uk-UA" dirty="0" smtClean="0"/>
              <a:t>А.П. </a:t>
            </a:r>
            <a:r>
              <a:rPr lang="uk-UA" dirty="0" err="1" smtClean="0"/>
              <a:t>Дідик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844824"/>
            <a:ext cx="6545915" cy="3305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704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34934" y="1818357"/>
            <a:ext cx="8003232" cy="44210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uk-UA" b="1" i="1" u="sng" dirty="0" smtClean="0">
                <a:solidFill>
                  <a:schemeClr val="bg2">
                    <a:lumMod val="25000"/>
                  </a:schemeClr>
                </a:solidFill>
              </a:rPr>
              <a:t>індивідуальна</a:t>
            </a:r>
            <a:r>
              <a:rPr lang="uk-UA" dirty="0">
                <a:solidFill>
                  <a:schemeClr val="bg2">
                    <a:lumMod val="25000"/>
                  </a:schemeClr>
                </a:solidFill>
              </a:rPr>
              <a:t>,  що  передбачає  здійснення  одного  чи  кількох  наставницьких 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циклів  </a:t>
            </a:r>
            <a:r>
              <a:rPr lang="uk-UA" dirty="0">
                <a:solidFill>
                  <a:schemeClr val="bg2">
                    <a:lumMod val="25000"/>
                  </a:schemeClr>
                </a:solidFill>
              </a:rPr>
              <a:t>(бесіда  з  планування,  спостереження,  бесіда  з  рефлексії,  створення 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плану </a:t>
            </a:r>
            <a:r>
              <a:rPr lang="uk-UA" dirty="0">
                <a:solidFill>
                  <a:schemeClr val="bg2">
                    <a:lumMod val="25000"/>
                  </a:schemeClr>
                </a:solidFill>
              </a:rPr>
              <a:t>професійного розвитку);   </a:t>
            </a:r>
          </a:p>
          <a:p>
            <a:pPr>
              <a:buFont typeface="Wingdings" pitchFamily="2" charset="2"/>
              <a:buChar char="Ø"/>
            </a:pPr>
            <a:r>
              <a:rPr lang="uk-UA" b="1" i="1" u="sng" dirty="0">
                <a:solidFill>
                  <a:schemeClr val="bg2">
                    <a:lumMod val="25000"/>
                  </a:schemeClr>
                </a:solidFill>
              </a:rPr>
              <a:t>г</a:t>
            </a:r>
            <a:r>
              <a:rPr lang="uk-UA" b="1" i="1" u="sng" dirty="0" smtClean="0">
                <a:solidFill>
                  <a:schemeClr val="bg2">
                    <a:lumMod val="25000"/>
                  </a:schemeClr>
                </a:solidFill>
              </a:rPr>
              <a:t>рупова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 (</a:t>
            </a:r>
            <a:r>
              <a:rPr lang="uk-UA" dirty="0" err="1" smtClean="0">
                <a:solidFill>
                  <a:schemeClr val="bg2">
                    <a:lumMod val="25000"/>
                  </a:schemeClr>
                </a:solidFill>
              </a:rPr>
              <a:t>інтервізія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),  </a:t>
            </a:r>
            <a:r>
              <a:rPr lang="uk-UA" dirty="0">
                <a:solidFill>
                  <a:schemeClr val="bg2">
                    <a:lumMod val="25000"/>
                  </a:schemeClr>
                </a:solidFill>
              </a:rPr>
              <a:t>що  передбачає  спільне  обговорення,  обмін  досвідом  і  аналіз 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результатів </a:t>
            </a:r>
            <a:r>
              <a:rPr lang="uk-UA" dirty="0">
                <a:solidFill>
                  <a:schemeClr val="bg2">
                    <a:lumMod val="25000"/>
                  </a:schemeClr>
                </a:solidFill>
              </a:rPr>
              <a:t>діяльності професійних груп з метою підтримки і 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прогнозування подальшого </a:t>
            </a:r>
            <a:r>
              <a:rPr lang="uk-UA" dirty="0">
                <a:solidFill>
                  <a:schemeClr val="bg2">
                    <a:lumMod val="25000"/>
                  </a:schemeClr>
                </a:solidFill>
              </a:rPr>
              <a:t>професійного розвитку учасників освітнього процесу. 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28111" y="115294"/>
            <a:ext cx="6785024" cy="52636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Якою може бути </a:t>
            </a:r>
            <a:r>
              <a:rPr lang="uk-UA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супервізія</a:t>
            </a:r>
            <a:r>
              <a:rPr lang="uk-UA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636912"/>
            <a:ext cx="1196405" cy="13494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8110" y="1271938"/>
            <a:ext cx="84483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Супервізія</a:t>
            </a:r>
            <a:r>
              <a:rPr lang="uk-UA" sz="28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може </a:t>
            </a:r>
            <a:r>
              <a:rPr lang="uk-UA" sz="28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здійснюватись у кількох </a:t>
            </a:r>
            <a:r>
              <a:rPr lang="uk-UA" sz="28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формах: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641663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err="1">
                <a:solidFill>
                  <a:schemeClr val="bg2">
                    <a:lumMod val="25000"/>
                  </a:schemeClr>
                </a:solidFill>
              </a:rPr>
              <a:t>Супервізія</a:t>
            </a:r>
            <a:r>
              <a:rPr lang="uk-UA" b="1" dirty="0">
                <a:solidFill>
                  <a:schemeClr val="bg2">
                    <a:lumMod val="25000"/>
                  </a:schemeClr>
                </a:solidFill>
              </a:rPr>
              <a:t> проводиться за напрямами, пов’язаними з професійним стандартом вчителя початкових класів Нової української школи.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5" t="12141" r="6115" b="13955"/>
          <a:stretch/>
        </p:blipFill>
        <p:spPr>
          <a:xfrm>
            <a:off x="5202937" y="5230368"/>
            <a:ext cx="1929384" cy="128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5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суперв</a:t>
            </a:r>
            <a:r>
              <a:rPr lang="en-US" dirty="0"/>
              <a:t>i</a:t>
            </a:r>
            <a:r>
              <a:rPr lang="ru-RU" dirty="0" err="1"/>
              <a:t>зором</a:t>
            </a:r>
            <a:r>
              <a:rPr lang="ru-RU" dirty="0"/>
              <a:t>?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Фахівці, які мають вищу педагогічну освіту не нижче другого магістерського рівня (</a:t>
            </a:r>
            <a:r>
              <a:rPr lang="uk-UA" dirty="0" err="1" smtClean="0"/>
              <a:t>рівня</a:t>
            </a:r>
            <a:r>
              <a:rPr lang="uk-UA" dirty="0" smtClean="0"/>
              <a:t> «спеціаліст»), а також є тренерами, </a:t>
            </a:r>
            <a:r>
              <a:rPr lang="uk-UA" dirty="0" err="1" smtClean="0"/>
              <a:t>тренерами</a:t>
            </a:r>
            <a:r>
              <a:rPr lang="uk-UA" dirty="0" smtClean="0"/>
              <a:t> – педагогами та/або працюють на посаді методиста, викладача у закладах післядипломної педагогічної освіти, фахівцями методичних служб, директором або заступником директора з навчально-виховної роботи ЗЗСО.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9" t="3153" r="8462" b="17118"/>
          <a:stretch/>
        </p:blipFill>
        <p:spPr>
          <a:xfrm>
            <a:off x="3203848" y="4568568"/>
            <a:ext cx="3041435" cy="2289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944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Нормативно-</a:t>
            </a:r>
            <a:r>
              <a:rPr lang="ru-RU" dirty="0" err="1"/>
              <a:t>правове</a:t>
            </a:r>
            <a:r>
              <a:rPr lang="ru-RU" dirty="0"/>
              <a:t>  </a:t>
            </a:r>
            <a:r>
              <a:rPr lang="ru-RU" dirty="0" err="1"/>
              <a:t>забезпечення</a:t>
            </a:r>
            <a:r>
              <a:rPr lang="ru-RU" dirty="0"/>
              <a:t>  </a:t>
            </a:r>
            <a:r>
              <a:rPr lang="ru-RU" dirty="0" err="1"/>
              <a:t>наставництва</a:t>
            </a:r>
            <a:r>
              <a:rPr lang="ru-RU" dirty="0"/>
              <a:t>  і  </a:t>
            </a:r>
            <a:r>
              <a:rPr lang="ru-RU" dirty="0" err="1"/>
              <a:t>проведення</a:t>
            </a:r>
            <a:r>
              <a:rPr lang="ru-RU" dirty="0"/>
              <a:t>  </a:t>
            </a:r>
            <a:r>
              <a:rPr lang="ru-RU" dirty="0" err="1"/>
              <a:t>супервізії</a:t>
            </a:r>
            <a:r>
              <a:rPr lang="ru-RU" dirty="0"/>
              <a:t>: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7467600" cy="547260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err="1" smtClean="0"/>
              <a:t>Конституція</a:t>
            </a:r>
            <a:r>
              <a:rPr lang="ru-RU" dirty="0" smtClean="0"/>
              <a:t> </a:t>
            </a:r>
            <a:r>
              <a:rPr lang="ru-RU" dirty="0" err="1"/>
              <a:t>України</a:t>
            </a:r>
            <a:r>
              <a:rPr lang="ru-RU" dirty="0"/>
              <a:t>;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Закони</a:t>
            </a:r>
            <a:r>
              <a:rPr lang="ru-RU" dirty="0" smtClean="0"/>
              <a:t> </a:t>
            </a:r>
            <a:r>
              <a:rPr lang="ru-RU" dirty="0" err="1"/>
              <a:t>України</a:t>
            </a:r>
            <a:r>
              <a:rPr lang="ru-RU" dirty="0"/>
              <a:t>: «Про </a:t>
            </a:r>
            <a:r>
              <a:rPr lang="ru-RU" dirty="0" err="1"/>
              <a:t>освіту</a:t>
            </a:r>
            <a:r>
              <a:rPr lang="ru-RU" dirty="0"/>
              <a:t>», «Про </a:t>
            </a:r>
            <a:r>
              <a:rPr lang="ru-RU" dirty="0" err="1"/>
              <a:t>вищу</a:t>
            </a:r>
            <a:r>
              <a:rPr lang="ru-RU" dirty="0"/>
              <a:t> </a:t>
            </a:r>
            <a:r>
              <a:rPr lang="ru-RU" dirty="0" err="1"/>
              <a:t>освіту</a:t>
            </a:r>
            <a:r>
              <a:rPr lang="ru-RU" dirty="0"/>
              <a:t>», «Про </a:t>
            </a:r>
            <a:r>
              <a:rPr lang="ru-RU" dirty="0" err="1" smtClean="0"/>
              <a:t>загальну</a:t>
            </a:r>
            <a:r>
              <a:rPr lang="ru-RU" dirty="0" smtClean="0"/>
              <a:t> </a:t>
            </a:r>
            <a:r>
              <a:rPr lang="ru-RU" dirty="0" err="1"/>
              <a:t>середню</a:t>
            </a:r>
            <a:r>
              <a:rPr lang="ru-RU" dirty="0"/>
              <a:t> </a:t>
            </a:r>
            <a:r>
              <a:rPr lang="ru-RU" dirty="0" err="1"/>
              <a:t>освіту</a:t>
            </a:r>
            <a:r>
              <a:rPr lang="ru-RU" dirty="0"/>
              <a:t>»;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Постанова </a:t>
            </a:r>
            <a:r>
              <a:rPr lang="ru-RU" dirty="0" err="1"/>
              <a:t>Кабінету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/>
              <a:t>21 лютого 2018 року № 87 «Про </a:t>
            </a:r>
            <a:r>
              <a:rPr lang="ru-RU" dirty="0" err="1"/>
              <a:t>затвердження</a:t>
            </a:r>
            <a:r>
              <a:rPr lang="ru-RU" dirty="0"/>
              <a:t> </a:t>
            </a:r>
            <a:r>
              <a:rPr lang="ru-RU" dirty="0" smtClean="0"/>
              <a:t>Державного </a:t>
            </a:r>
            <a:r>
              <a:rPr lang="ru-RU" dirty="0"/>
              <a:t>стандарту </a:t>
            </a:r>
            <a:r>
              <a:rPr lang="ru-RU" dirty="0" err="1"/>
              <a:t>початкової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»;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Типове</a:t>
            </a:r>
            <a:r>
              <a:rPr lang="ru-RU" dirty="0" smtClean="0"/>
              <a:t>  </a:t>
            </a:r>
            <a:r>
              <a:rPr lang="ru-RU" dirty="0" err="1"/>
              <a:t>положення</a:t>
            </a:r>
            <a:r>
              <a:rPr lang="ru-RU" dirty="0"/>
              <a:t>  про  </a:t>
            </a:r>
            <a:r>
              <a:rPr lang="ru-RU" dirty="0" err="1"/>
              <a:t>проведення</a:t>
            </a:r>
            <a:r>
              <a:rPr lang="ru-RU" dirty="0"/>
              <a:t>  </a:t>
            </a:r>
            <a:r>
              <a:rPr lang="ru-RU" dirty="0" err="1"/>
              <a:t>супервізії</a:t>
            </a:r>
            <a:r>
              <a:rPr lang="ru-RU" dirty="0"/>
              <a:t> </a:t>
            </a:r>
            <a:r>
              <a:rPr lang="ru-RU" dirty="0" err="1" smtClean="0"/>
              <a:t>впровадження</a:t>
            </a:r>
            <a:r>
              <a:rPr lang="ru-RU" dirty="0" smtClean="0"/>
              <a:t>  </a:t>
            </a:r>
            <a:r>
              <a:rPr lang="ru-RU" dirty="0" err="1"/>
              <a:t>Концепції</a:t>
            </a:r>
            <a:r>
              <a:rPr lang="ru-RU" dirty="0"/>
              <a:t>  «Нова  </a:t>
            </a:r>
            <a:r>
              <a:rPr lang="ru-RU" dirty="0" err="1"/>
              <a:t>українська</a:t>
            </a:r>
            <a:r>
              <a:rPr lang="ru-RU" dirty="0"/>
              <a:t>  школа»,  </a:t>
            </a:r>
            <a:r>
              <a:rPr lang="ru-RU" dirty="0" err="1"/>
              <a:t>затверджене</a:t>
            </a:r>
            <a:r>
              <a:rPr lang="ru-RU" dirty="0"/>
              <a:t> </a:t>
            </a:r>
            <a:r>
              <a:rPr lang="ru-RU" dirty="0" err="1" smtClean="0"/>
              <a:t>Міністерством</a:t>
            </a:r>
            <a:r>
              <a:rPr lang="ru-RU" dirty="0" smtClean="0"/>
              <a:t>  </a:t>
            </a:r>
            <a:r>
              <a:rPr lang="ru-RU" dirty="0" err="1"/>
              <a:t>освіти</a:t>
            </a:r>
            <a:r>
              <a:rPr lang="ru-RU" dirty="0"/>
              <a:t>  і  науки  </a:t>
            </a:r>
            <a:r>
              <a:rPr lang="ru-RU" dirty="0" err="1"/>
              <a:t>України</a:t>
            </a:r>
            <a:r>
              <a:rPr lang="ru-RU" dirty="0"/>
              <a:t>; 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Наказ МОН від 18.10.2019 року </a:t>
            </a:r>
            <a:r>
              <a:rPr lang="uk-UA" dirty="0"/>
              <a:t>№1313 </a:t>
            </a:r>
            <a:r>
              <a:rPr lang="uk-UA" dirty="0" smtClean="0"/>
              <a:t>«Деякі питання організації та проведення </a:t>
            </a:r>
            <a:r>
              <a:rPr lang="uk-UA" dirty="0" err="1" smtClean="0"/>
              <a:t>супервізії</a:t>
            </a:r>
            <a:r>
              <a:rPr lang="uk-UA" dirty="0" smtClean="0"/>
              <a:t>»;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Наказ МОН від 04.03.2020 року №346 «Про внесення змін до Програми проведення </a:t>
            </a:r>
            <a:r>
              <a:rPr lang="uk-UA" dirty="0" err="1" smtClean="0"/>
              <a:t>супервізії</a:t>
            </a:r>
            <a:r>
              <a:rPr lang="uk-UA" dirty="0" smtClean="0"/>
              <a:t>».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726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4" y="-12544"/>
            <a:ext cx="2304256" cy="23032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852936"/>
            <a:ext cx="725571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ston" panose="03000400000000000000" pitchFamily="66" charset="0"/>
              </a:rPr>
              <a:t>Вправа «Коло думок»</a:t>
            </a:r>
            <a:r>
              <a:rPr lang="uk-UA" sz="5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ston" panose="03000400000000000000" pitchFamily="66" charset="0"/>
              </a:rPr>
              <a:t/>
            </a:r>
            <a:br>
              <a:rPr lang="uk-UA" sz="5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ston" panose="03000400000000000000" pitchFamily="66" charset="0"/>
              </a:rPr>
            </a:br>
            <a:r>
              <a:rPr lang="uk-UA" sz="5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ston" panose="03000400000000000000" pitchFamily="66" charset="0"/>
              </a:rPr>
              <a:t>«</a:t>
            </a:r>
            <a:r>
              <a:rPr lang="uk-UA" sz="5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Чому </a:t>
            </a:r>
            <a:r>
              <a:rPr lang="uk-UA" sz="5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супервізія</a:t>
            </a:r>
            <a:r>
              <a:rPr lang="uk-UA" sz="5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uk-UA" sz="5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5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618"/>
          <a:stretch/>
        </p:blipFill>
        <p:spPr>
          <a:xfrm>
            <a:off x="5004048" y="4221088"/>
            <a:ext cx="3535934" cy="2011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968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541" y="1340375"/>
            <a:ext cx="4817082" cy="4817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266445" y="404664"/>
            <a:ext cx="71287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Дякуємо за увагу</a:t>
            </a:r>
            <a:endParaRPr lang="ru-RU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088253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467544" y="764704"/>
            <a:ext cx="7467600" cy="4873752"/>
          </a:xfrm>
        </p:spPr>
        <p:txBody>
          <a:bodyPr/>
          <a:lstStyle/>
          <a:p>
            <a:r>
              <a:rPr lang="uk-UA" b="1" i="1" dirty="0">
                <a:solidFill>
                  <a:srgbClr val="00B050"/>
                </a:solidFill>
              </a:rPr>
              <a:t>Давайте побажаємо один одному щось приємне для </a:t>
            </a:r>
            <a:r>
              <a:rPr lang="uk-UA" b="1" i="1" dirty="0" smtClean="0">
                <a:solidFill>
                  <a:srgbClr val="00B050"/>
                </a:solidFill>
              </a:rPr>
              <a:t>створення позитивного настрою у спільній роботі.</a:t>
            </a:r>
            <a:endParaRPr lang="uk-UA" b="1" i="1" dirty="0">
              <a:solidFill>
                <a:srgbClr val="00B050"/>
              </a:solidFill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855" t="3676" r="3575" b="6829"/>
          <a:stretch/>
        </p:blipFill>
        <p:spPr>
          <a:xfrm>
            <a:off x="2051720" y="3356992"/>
            <a:ext cx="489654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4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260648"/>
            <a:ext cx="6172200" cy="598218"/>
          </a:xfrm>
        </p:spPr>
        <p:txBody>
          <a:bodyPr/>
          <a:lstStyle/>
          <a:p>
            <a:pPr algn="ctr"/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836712"/>
            <a:ext cx="6984776" cy="2297112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AutoNum type="arabicPeriod"/>
            </a:pPr>
            <a:r>
              <a:rPr lang="uk-UA" sz="2600" dirty="0" smtClean="0"/>
              <a:t>Що таке </a:t>
            </a:r>
            <a:r>
              <a:rPr lang="uk-UA" sz="2600" dirty="0" err="1" smtClean="0"/>
              <a:t>супервізія</a:t>
            </a:r>
            <a:r>
              <a:rPr lang="uk-UA" sz="2600" dirty="0" smtClean="0"/>
              <a:t>?</a:t>
            </a:r>
          </a:p>
          <a:p>
            <a:pPr marL="342900" indent="-342900">
              <a:buAutoNum type="arabicPeriod"/>
            </a:pPr>
            <a:r>
              <a:rPr lang="uk-UA" sz="2600" dirty="0" smtClean="0"/>
              <a:t>Супервізор </a:t>
            </a:r>
            <a:r>
              <a:rPr lang="uk-UA" sz="2600" dirty="0"/>
              <a:t>та </a:t>
            </a:r>
            <a:r>
              <a:rPr lang="uk-UA" sz="2600" dirty="0" err="1" smtClean="0"/>
              <a:t>супервізований</a:t>
            </a:r>
            <a:r>
              <a:rPr lang="uk-UA" sz="2600" dirty="0" smtClean="0"/>
              <a:t> </a:t>
            </a:r>
            <a:r>
              <a:rPr lang="uk-UA" sz="2600" dirty="0"/>
              <a:t>(</a:t>
            </a:r>
            <a:r>
              <a:rPr lang="uk-UA" sz="2600" dirty="0" err="1"/>
              <a:t>супервізант</a:t>
            </a:r>
            <a:r>
              <a:rPr lang="uk-UA" sz="2600" dirty="0" smtClean="0"/>
              <a:t>).</a:t>
            </a:r>
          </a:p>
          <a:p>
            <a:pPr marL="342900" indent="-342900">
              <a:buAutoNum type="arabicPeriod"/>
            </a:pPr>
            <a:r>
              <a:rPr lang="uk-UA" sz="2600" dirty="0" smtClean="0"/>
              <a:t>Мета та завдання </a:t>
            </a:r>
            <a:r>
              <a:rPr lang="uk-UA" sz="2600" dirty="0" err="1" smtClean="0"/>
              <a:t>супервізії</a:t>
            </a:r>
            <a:r>
              <a:rPr lang="uk-UA" sz="2600" dirty="0" smtClean="0"/>
              <a:t>.</a:t>
            </a:r>
          </a:p>
          <a:p>
            <a:pPr marL="342900" indent="-342900">
              <a:buAutoNum type="arabicPeriod"/>
            </a:pPr>
            <a:r>
              <a:rPr lang="uk-UA" sz="2600" dirty="0" smtClean="0"/>
              <a:t>Нормативно - правове забезпечення </a:t>
            </a:r>
            <a:r>
              <a:rPr lang="uk-UA" sz="2600" dirty="0" err="1" smtClean="0"/>
              <a:t>спервізії</a:t>
            </a:r>
            <a:r>
              <a:rPr lang="uk-UA" sz="2600" dirty="0" smtClean="0"/>
              <a:t>.</a:t>
            </a:r>
            <a:r>
              <a:rPr lang="uk-UA" dirty="0" smtClean="0"/>
              <a:t> </a:t>
            </a:r>
          </a:p>
          <a:p>
            <a:pPr marL="342900" indent="-342900">
              <a:buAutoNum type="arabicPeriod"/>
            </a:pPr>
            <a:endParaRPr lang="uk-UA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760" y="3415540"/>
            <a:ext cx="6264696" cy="344853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406871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4509120"/>
            <a:ext cx="2103554" cy="2219920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1907704" y="260648"/>
            <a:ext cx="7128792" cy="331236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Відомо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що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для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впровадження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будь-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яких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змін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необхідно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забезпечити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підтримку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.  У 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всьому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світі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таку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підтримку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надають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більш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досвідчені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педагоги-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ментори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, наставники,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супервізори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тощо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Сьогодні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Україні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набуває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розвитку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процес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супервізії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як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процес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професійної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підтримки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роботи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вчителя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умовах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К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онцепції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Нової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української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школи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Саме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цей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процес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може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стати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підготовчим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для тих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вчителів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які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заявлять про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своє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бажання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взяти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участь у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процесі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сертифікації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474191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81103" y="4197433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)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самооцінка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вчителя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щодо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основних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складових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якісного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викладання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здійснюється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вчителем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); 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2)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супервізія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/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наставництво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здійснюється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супервізором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);  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3)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сертифікація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здійснюється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освітнім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експертом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3573016"/>
            <a:ext cx="70000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Загалом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цей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процес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може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виглядати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наступним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чином:</a:t>
            </a:r>
          </a:p>
        </p:txBody>
      </p:sp>
    </p:spTree>
    <p:extLst>
      <p:ext uri="{BB962C8B-B14F-4D97-AF65-F5344CB8AC3E}">
        <p14:creationId xmlns:p14="http://schemas.microsoft.com/office/powerpoint/2010/main" val="262015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-18596"/>
            <a:ext cx="5405906" cy="2471577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rgbClr val="00B050"/>
                </a:solidFill>
              </a:rPr>
              <a:t>В</a:t>
            </a:r>
            <a:r>
              <a:rPr lang="uk-UA" sz="2800" b="1" dirty="0" smtClean="0">
                <a:solidFill>
                  <a:srgbClr val="00B050"/>
                </a:solidFill>
              </a:rPr>
              <a:t>ідповідно до </a:t>
            </a:r>
            <a:r>
              <a:rPr lang="uk-UA" sz="2800" dirty="0" smtClean="0">
                <a:solidFill>
                  <a:srgbClr val="00B050"/>
                </a:solidFill>
              </a:rPr>
              <a:t>Т</a:t>
            </a:r>
            <a:r>
              <a:rPr lang="uk-UA" sz="2800" b="1" dirty="0" smtClean="0">
                <a:solidFill>
                  <a:srgbClr val="00B050"/>
                </a:solidFill>
              </a:rPr>
              <a:t>ипового положення про проведення </a:t>
            </a:r>
            <a:r>
              <a:rPr lang="uk-UA" sz="2800" b="1" dirty="0" err="1" smtClean="0">
                <a:solidFill>
                  <a:srgbClr val="00B050"/>
                </a:solidFill>
              </a:rPr>
              <a:t>супервізії</a:t>
            </a:r>
            <a:r>
              <a:rPr lang="uk-UA" sz="2800" b="1" dirty="0" smtClean="0">
                <a:solidFill>
                  <a:srgbClr val="00B050"/>
                </a:solidFill>
              </a:rPr>
              <a:t> впровадження </a:t>
            </a:r>
            <a:r>
              <a:rPr lang="uk-UA" sz="2800" dirty="0" smtClean="0">
                <a:solidFill>
                  <a:srgbClr val="00B050"/>
                </a:solidFill>
              </a:rPr>
              <a:t>К</a:t>
            </a:r>
            <a:r>
              <a:rPr lang="uk-UA" sz="2800" b="1" dirty="0" smtClean="0">
                <a:solidFill>
                  <a:srgbClr val="00B050"/>
                </a:solidFill>
              </a:rPr>
              <a:t>онцепції «</a:t>
            </a:r>
            <a:r>
              <a:rPr lang="uk-UA" sz="2800" dirty="0" smtClean="0">
                <a:solidFill>
                  <a:srgbClr val="00B050"/>
                </a:solidFill>
              </a:rPr>
              <a:t>Н</a:t>
            </a:r>
            <a:r>
              <a:rPr lang="uk-UA" sz="2800" b="1" dirty="0" smtClean="0">
                <a:solidFill>
                  <a:srgbClr val="00B050"/>
                </a:solidFill>
              </a:rPr>
              <a:t>ова українська школа»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7504" y="2636912"/>
            <a:ext cx="7884368" cy="392631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 err="1" smtClean="0">
                <a:solidFill>
                  <a:srgbClr val="00B050"/>
                </a:solidFill>
              </a:rPr>
              <a:t>Супервізія</a:t>
            </a:r>
            <a:r>
              <a:rPr lang="uk-UA" sz="2800" dirty="0" smtClean="0"/>
              <a:t> </a:t>
            </a:r>
            <a:r>
              <a:rPr lang="uk-UA" sz="2800" b="1" dirty="0" smtClean="0"/>
              <a:t>розглядається  як інструмент професійної підтримки та професійного розвитку, що передбачає комплекс заходів із навчально-методичного супроводу педагогічних працівників закладів дошкільної та загальної середньої освіти </a:t>
            </a:r>
          </a:p>
          <a:p>
            <a:r>
              <a:rPr lang="uk-UA" sz="2800" dirty="0" smtClean="0"/>
              <a:t>в</a:t>
            </a:r>
            <a:r>
              <a:rPr lang="uk-UA" sz="2800" b="1" dirty="0" smtClean="0"/>
              <a:t> умовах реалізації завдань </a:t>
            </a:r>
          </a:p>
          <a:p>
            <a:r>
              <a:rPr lang="uk-UA" sz="2800" dirty="0" smtClean="0"/>
              <a:t>Н</a:t>
            </a:r>
            <a:r>
              <a:rPr lang="uk-UA" sz="2800" b="1" dirty="0" smtClean="0"/>
              <a:t>ової української школи</a:t>
            </a:r>
            <a:endParaRPr lang="ru-RU" sz="2800" b="1" dirty="0"/>
          </a:p>
        </p:txBody>
      </p:sp>
      <p:pic>
        <p:nvPicPr>
          <p:cNvPr id="7" name="Picture 2" descr="ÐÐ°ÑÑÐ¸Ð½ÐºÐ¸ Ð¿Ð¾ Ð·Ð°Ð¿ÑÐ¾ÑÑ ÐºÐ»Ð¸Ð¿Ð°ÑÑ Ð¿Ð¾Ð»Ð¾ÑÐºÐ° Ð¿Ð°Ð·Ð»Ð¾Ð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35363"/>
            <a:ext cx="3635896" cy="3522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4624"/>
            <a:ext cx="3384376" cy="240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9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424" y="0"/>
            <a:ext cx="3113576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322548"/>
            <a:ext cx="6120680" cy="5908104"/>
          </a:xfrm>
        </p:spPr>
        <p:txBody>
          <a:bodyPr>
            <a:normAutofit fontScale="90000"/>
          </a:bodyPr>
          <a:lstStyle/>
          <a:p>
            <a:r>
              <a:rPr lang="uk-UA" sz="3600" b="1" dirty="0" err="1">
                <a:solidFill>
                  <a:srgbClr val="00B050"/>
                </a:solidFill>
              </a:rPr>
              <a:t>Супервізія</a:t>
            </a:r>
            <a:r>
              <a:rPr lang="uk-UA" sz="3600" dirty="0"/>
              <a:t> </a:t>
            </a:r>
            <a:r>
              <a:rPr lang="uk-UA" sz="3600" b="1" dirty="0"/>
              <a:t>–</a:t>
            </a:r>
            <a:r>
              <a:rPr lang="uk-UA" b="1" dirty="0"/>
              <a:t> новий для України напрям роботи з професіоналом, метою якого є:</a:t>
            </a:r>
            <a:br>
              <a:rPr lang="uk-UA" b="1" dirty="0"/>
            </a:br>
            <a:r>
              <a:rPr lang="uk-UA" b="1" dirty="0" smtClean="0"/>
              <a:t>- підвищення цілеспрямованості    </a:t>
            </a:r>
            <a:br>
              <a:rPr lang="uk-UA" b="1" dirty="0" smtClean="0"/>
            </a:br>
            <a:r>
              <a:rPr lang="uk-UA" b="1" dirty="0" smtClean="0"/>
              <a:t>  професійних дій;</a:t>
            </a:r>
            <a:r>
              <a:rPr lang="uk-UA" b="1" dirty="0"/>
              <a:t/>
            </a:r>
            <a:br>
              <a:rPr lang="uk-UA" b="1" dirty="0"/>
            </a:br>
            <a:r>
              <a:rPr lang="uk-UA" b="1" dirty="0" smtClean="0"/>
              <a:t>- підвищення кваліфікації;</a:t>
            </a:r>
            <a:r>
              <a:rPr lang="uk-UA" b="1" dirty="0"/>
              <a:t/>
            </a:r>
            <a:br>
              <a:rPr lang="uk-UA" b="1" dirty="0"/>
            </a:br>
            <a:r>
              <a:rPr lang="uk-UA" b="1" dirty="0" smtClean="0"/>
              <a:t>- збільшення </a:t>
            </a:r>
            <a:r>
              <a:rPr lang="uk-UA" b="1" dirty="0"/>
              <a:t>міри задоволення 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  власною </a:t>
            </a:r>
            <a:r>
              <a:rPr lang="uk-UA" b="1" dirty="0"/>
              <a:t>працею.</a:t>
            </a:r>
            <a:br>
              <a:rPr lang="uk-UA" b="1" dirty="0"/>
            </a:br>
            <a:r>
              <a:rPr lang="uk-UA" b="1" u="sng" dirty="0"/>
              <a:t>Предметом</a:t>
            </a:r>
            <a:r>
              <a:rPr lang="uk-UA" b="1" dirty="0"/>
              <a:t> </a:t>
            </a:r>
            <a:r>
              <a:rPr lang="uk-UA" b="1" dirty="0" err="1"/>
              <a:t>супервізії</a:t>
            </a:r>
            <a:r>
              <a:rPr lang="uk-UA" b="1" dirty="0"/>
              <a:t> виступає аналіз усвідомлюваних і неусвідомлюваних потенційних можливостей </a:t>
            </a:r>
            <a:r>
              <a:rPr lang="uk-UA" b="1" dirty="0" smtClean="0"/>
              <a:t>педагога.</a:t>
            </a:r>
            <a:endParaRPr lang="uk-UA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424" y="3789040"/>
            <a:ext cx="3125153" cy="3056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455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16632"/>
            <a:ext cx="8496944" cy="4248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err="1">
                <a:solidFill>
                  <a:srgbClr val="00B050"/>
                </a:solidFill>
              </a:rPr>
              <a:t>Супервізор</a:t>
            </a:r>
            <a:r>
              <a:rPr lang="ru-RU" sz="1600" dirty="0"/>
              <a:t> </a:t>
            </a:r>
            <a:r>
              <a:rPr lang="ru-RU" sz="1600" dirty="0" smtClean="0"/>
              <a:t>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- особа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,  яка 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</a:rPr>
              <a:t>визначена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  для 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</a:rPr>
              <a:t>здійснення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</a:rPr>
              <a:t>супервізії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</a:rPr>
              <a:t>осіб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</a:rPr>
              <a:t>які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</a:rPr>
              <a:t>потребують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</a:rPr>
              <a:t>супервізії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,  з  метою 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</a:rPr>
              <a:t>підвищення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</a:rPr>
              <a:t>їхньої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</a:rPr>
              <a:t>компетентності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, 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</a:rPr>
              <a:t>відповідального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</a:rPr>
              <a:t>виконання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</a:rPr>
              <a:t>посадових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</a:rPr>
              <a:t>обов’язків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</a:rPr>
              <a:t>підтримки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 та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</a:rPr>
              <a:t>запобігання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</a:rPr>
              <a:t>професійному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50000"/>
                  </a:schemeClr>
                </a:solidFill>
              </a:rPr>
              <a:t>вигоранню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ru-RU" sz="1600" b="1" dirty="0" err="1" smtClean="0">
                <a:solidFill>
                  <a:schemeClr val="accent3">
                    <a:lumMod val="50000"/>
                  </a:schemeClr>
                </a:solidFill>
              </a:rPr>
              <a:t>згідно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50000"/>
                  </a:schemeClr>
                </a:solidFill>
              </a:rPr>
              <a:t>Положення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).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err="1" smtClean="0">
                <a:solidFill>
                  <a:srgbClr val="00B050"/>
                </a:solidFill>
              </a:rPr>
              <a:t>С</a:t>
            </a:r>
            <a:r>
              <a:rPr lang="ru-RU" sz="1600" b="1" dirty="0" err="1" smtClean="0">
                <a:solidFill>
                  <a:srgbClr val="00B050"/>
                </a:solidFill>
              </a:rPr>
              <a:t>упервізор</a:t>
            </a:r>
            <a:r>
              <a:rPr lang="ru-RU" sz="1600" dirty="0" smtClean="0">
                <a:solidFill>
                  <a:srgbClr val="00B050"/>
                </a:solidFill>
              </a:rPr>
              <a:t> </a:t>
            </a:r>
            <a:r>
              <a:rPr lang="ru-RU" sz="1600" dirty="0">
                <a:solidFill>
                  <a:srgbClr val="00B050"/>
                </a:solidFill>
              </a:rPr>
              <a:t>(лат.,  </a:t>
            </a:r>
            <a:r>
              <a:rPr lang="en-US" sz="1600" dirty="0">
                <a:solidFill>
                  <a:srgbClr val="00B050"/>
                </a:solidFill>
              </a:rPr>
              <a:t>super  –  </a:t>
            </a:r>
            <a:r>
              <a:rPr lang="ru-RU" sz="1600" dirty="0" err="1">
                <a:solidFill>
                  <a:srgbClr val="00B050"/>
                </a:solidFill>
              </a:rPr>
              <a:t>зверху</a:t>
            </a:r>
            <a:r>
              <a:rPr lang="ru-RU" sz="1600" dirty="0">
                <a:solidFill>
                  <a:srgbClr val="00B050"/>
                </a:solidFill>
              </a:rPr>
              <a:t>,  </a:t>
            </a:r>
            <a:r>
              <a:rPr lang="en-US" sz="1600" dirty="0" err="1">
                <a:solidFill>
                  <a:srgbClr val="00B050"/>
                </a:solidFill>
              </a:rPr>
              <a:t>visio</a:t>
            </a:r>
            <a:r>
              <a:rPr lang="en-US" sz="1600" dirty="0">
                <a:solidFill>
                  <a:srgbClr val="00B050"/>
                </a:solidFill>
              </a:rPr>
              <a:t>  –  </a:t>
            </a:r>
            <a:r>
              <a:rPr lang="ru-RU" sz="1600" dirty="0" err="1">
                <a:solidFill>
                  <a:srgbClr val="00B050"/>
                </a:solidFill>
              </a:rPr>
              <a:t>бачення</a:t>
            </a:r>
            <a:r>
              <a:rPr lang="ru-RU" sz="1600" dirty="0">
                <a:solidFill>
                  <a:srgbClr val="00B050"/>
                </a:solidFill>
              </a:rPr>
              <a:t>)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</a:rPr>
              <a:t>найближче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 по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</a:rPr>
              <a:t>значенню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 для нас - наставник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) –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</a:rPr>
              <a:t>досвідчений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 педагог,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</a:rPr>
              <a:t>який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</a:rPr>
              <a:t>надає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</a:rPr>
              <a:t>професійну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</a:rPr>
              <a:t>підтримку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</a:rPr>
              <a:t>вчителю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 у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</a:rPr>
              <a:t>процесі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</a:rPr>
              <a:t>осмислення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</a:rPr>
              <a:t>власної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  практики,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</a:rPr>
              <a:t>удосконалення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</a:rPr>
              <a:t>її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  та 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</a:rPr>
              <a:t>організації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</a:rPr>
              <a:t>постійного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</a:rPr>
              <a:t>професійного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</a:rPr>
              <a:t>розвитку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endParaRPr lang="ru-RU" sz="1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600" b="1" dirty="0" err="1" smtClean="0">
                <a:solidFill>
                  <a:srgbClr val="0070C0"/>
                </a:solidFill>
              </a:rPr>
              <a:t>Супервізований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>
                <a:solidFill>
                  <a:srgbClr val="0070C0"/>
                </a:solidFill>
              </a:rPr>
              <a:t>(</a:t>
            </a:r>
            <a:r>
              <a:rPr lang="ru-RU" sz="1600" b="1" dirty="0" err="1">
                <a:solidFill>
                  <a:srgbClr val="0070C0"/>
                </a:solidFill>
              </a:rPr>
              <a:t>супервізант</a:t>
            </a:r>
            <a:r>
              <a:rPr lang="ru-RU" sz="1600" b="1" dirty="0">
                <a:solidFill>
                  <a:srgbClr val="0070C0"/>
                </a:solidFill>
              </a:rPr>
              <a:t>) </a:t>
            </a:r>
            <a:r>
              <a:rPr lang="ru-RU" sz="1600" b="1" dirty="0" smtClean="0">
                <a:solidFill>
                  <a:srgbClr val="0070C0"/>
                </a:solidFill>
              </a:rPr>
              <a:t>-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особа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, яка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</a:rPr>
              <a:t>отримує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</a:rPr>
              <a:t>супервізію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b="1" dirty="0" err="1" smtClean="0">
                <a:solidFill>
                  <a:srgbClr val="00B050"/>
                </a:solidFill>
              </a:rPr>
              <a:t>Супервізія</a:t>
            </a:r>
            <a:r>
              <a:rPr lang="ru-RU" sz="1600" dirty="0" smtClean="0"/>
              <a:t> 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- 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технологія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супроводу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професійної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діяльності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вчителя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, 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що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базується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на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партнерському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підході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передбачає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спільне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планування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, 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самооцінку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 і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спостереження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за практикою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педагога;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осмислення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практики;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окреслення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цілей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професійного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розвитку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8115" y="4365104"/>
            <a:ext cx="72398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>Основною  </a:t>
            </a:r>
            <a:r>
              <a:rPr lang="uk-UA" b="1" dirty="0">
                <a:solidFill>
                  <a:srgbClr val="0070C0"/>
                </a:solidFill>
              </a:rPr>
              <a:t>метою  </a:t>
            </a:r>
            <a:r>
              <a:rPr lang="uk-UA" b="1" dirty="0">
                <a:solidFill>
                  <a:srgbClr val="002060"/>
                </a:solidFill>
              </a:rPr>
              <a:t>проведення  </a:t>
            </a:r>
            <a:r>
              <a:rPr lang="uk-UA" b="1" dirty="0" err="1">
                <a:solidFill>
                  <a:srgbClr val="002060"/>
                </a:solidFill>
              </a:rPr>
              <a:t>супервізії</a:t>
            </a:r>
            <a:r>
              <a:rPr lang="uk-UA" b="1" dirty="0">
                <a:solidFill>
                  <a:srgbClr val="002060"/>
                </a:solidFill>
              </a:rPr>
              <a:t>  є  комплекс  заходів  з  </a:t>
            </a:r>
            <a:r>
              <a:rPr lang="uk-UA" b="1" dirty="0" smtClean="0">
                <a:solidFill>
                  <a:srgbClr val="002060"/>
                </a:solidFill>
              </a:rPr>
              <a:t>навчально-методичного  </a:t>
            </a:r>
            <a:r>
              <a:rPr lang="uk-UA" b="1" dirty="0">
                <a:solidFill>
                  <a:srgbClr val="002060"/>
                </a:solidFill>
              </a:rPr>
              <a:t>супроводу,  професійна  підтримка  та  професійний  розвиток </a:t>
            </a:r>
            <a:r>
              <a:rPr lang="uk-UA" b="1" dirty="0" smtClean="0">
                <a:solidFill>
                  <a:srgbClr val="002060"/>
                </a:solidFill>
              </a:rPr>
              <a:t>тренерів</a:t>
            </a:r>
            <a:r>
              <a:rPr lang="uk-UA" b="1" dirty="0">
                <a:solidFill>
                  <a:srgbClr val="002060"/>
                </a:solidFill>
              </a:rPr>
              <a:t>,  тренерів-педагогів,  педагогічних  працівників  закладів  дошкільної  і </a:t>
            </a:r>
            <a:r>
              <a:rPr lang="uk-UA" b="1" dirty="0" smtClean="0">
                <a:solidFill>
                  <a:srgbClr val="002060"/>
                </a:solidFill>
              </a:rPr>
              <a:t>загальної </a:t>
            </a:r>
            <a:r>
              <a:rPr lang="uk-UA" b="1" dirty="0">
                <a:solidFill>
                  <a:srgbClr val="002060"/>
                </a:solidFill>
              </a:rPr>
              <a:t>середньої освіти.  </a:t>
            </a:r>
          </a:p>
        </p:txBody>
      </p:sp>
      <p:pic>
        <p:nvPicPr>
          <p:cNvPr id="4" name="Picture 2" descr="ÐÐ°ÑÑÐ¸Ð½ÐºÐ¸ Ð¿Ð¾ Ð·Ð°Ð¿ÑÐ¾ÑÑ ÐºÐ»Ð¸Ð¿Ð°ÑÑ Ð¿Ð¾Ð»Ð¾ÑÐºÐ° Ð¿Ð°Ð·Ð»Ð¾Ð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00"/>
            <a:ext cx="9144000" cy="1716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31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692696"/>
            <a:ext cx="8424936" cy="6048672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здійснення  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навчально-методичного  супроводу  професійної  діяльності 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суб’єктів 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освітнього і управлінського процесів; </a:t>
            </a:r>
          </a:p>
          <a:p>
            <a:pPr>
              <a:buFont typeface="Wingdings" pitchFamily="2" charset="2"/>
              <a:buChar char="Ø"/>
            </a:pP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підтримка  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процесу  професійного  розвитку  тренерів,  педагогів-тренерів, 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педагогічних 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і управлінських кадрів закладів дошкільної і загальної середньої 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освіти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; </a:t>
            </a:r>
          </a:p>
          <a:p>
            <a:pPr>
              <a:buFont typeface="Wingdings" pitchFamily="2" charset="2"/>
              <a:buChar char="Ø"/>
            </a:pP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консультування  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учасників  освітнього  процесу  з  актуальних  питань 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впровадження  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Концепції  НУШ,  освітніх  програм  і  навчальних  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планів; </a:t>
            </a:r>
          </a:p>
          <a:p>
            <a:pPr>
              <a:buFont typeface="Wingdings" pitchFamily="2" charset="2"/>
              <a:buChar char="Ø"/>
            </a:pP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впровадження  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сучасних  технологій  навчання,  використання  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інформаційно-комунікаційних 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і цифрових технологій тощо; </a:t>
            </a:r>
          </a:p>
          <a:p>
            <a:pPr>
              <a:buFont typeface="Wingdings" pitchFamily="2" charset="2"/>
              <a:buChar char="Ø"/>
            </a:pP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наставництво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, спрямоване на розвиток професійної компетентності педагогів, 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тренерів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,  педагогів-тренерів,  керівників  (заступників  керівників)  закладів 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освіти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; </a:t>
            </a:r>
            <a:endParaRPr lang="uk-UA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сприяння 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налагодженню партнерської взаємодії школи, влади і громад різних 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рівнів  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задля  реалізації  завдань  НУШ,  побудови  демократичної  моделі 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управління 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закладом.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580926"/>
          </a:xfrm>
        </p:spPr>
        <p:txBody>
          <a:bodyPr/>
          <a:lstStyle/>
          <a:p>
            <a:pPr algn="ctr"/>
            <a:r>
              <a:rPr lang="ru-RU" b="1" dirty="0" err="1"/>
              <a:t>Завдання</a:t>
            </a:r>
            <a:r>
              <a:rPr lang="ru-RU" b="1" dirty="0"/>
              <a:t> </a:t>
            </a:r>
            <a:r>
              <a:rPr lang="ru-RU" b="1" dirty="0" err="1"/>
              <a:t>суперв</a:t>
            </a:r>
            <a:r>
              <a:rPr lang="en-US" b="1" dirty="0"/>
              <a:t>i</a:t>
            </a:r>
            <a:r>
              <a:rPr lang="ru-RU" b="1" dirty="0"/>
              <a:t>з</a:t>
            </a:r>
            <a:r>
              <a:rPr lang="en-US" b="1" dirty="0"/>
              <a:t>i</a:t>
            </a:r>
            <a:r>
              <a:rPr lang="ru-RU" b="1" dirty="0" smtClean="0"/>
              <a:t>ї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7945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2636912"/>
            <a:ext cx="8280920" cy="4016477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впровадження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НУШ;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реалізації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освітніх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програм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 і 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навчальних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планів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організації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освітнього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середовища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впровадження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сучасних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методик і 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технологій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навчання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використання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інформаційно-комунікаційних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і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цифрових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технологій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самоосвіти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та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самовдосконалення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побудови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демократичної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моделі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управління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закладом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освіти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24050"/>
            <a:ext cx="2016224" cy="23694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23729" y="116632"/>
            <a:ext cx="66247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</a:rPr>
              <a:t>Подумайте і пропишіть в чому може полягати допомога супервізора для Вас</a:t>
            </a:r>
            <a:endParaRPr lang="uk-UA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11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727</TotalTime>
  <Words>691</Words>
  <Application>Microsoft Office PowerPoint</Application>
  <PresentationFormat>Экран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Эркер</vt:lpstr>
      <vt:lpstr>Тема Office</vt:lpstr>
      <vt:lpstr>СУПЕРВІЗІЯ В СУЧАСНОМУ ОСВІТНЬОМУ КОНТЕКСТІ. НОРМАТИВНО - ПРАВОВЕ ЗАБЕЗПЕЧЕННЯ.</vt:lpstr>
      <vt:lpstr>Презентация PowerPoint</vt:lpstr>
      <vt:lpstr>ПЛАН</vt:lpstr>
      <vt:lpstr>Презентация PowerPoint</vt:lpstr>
      <vt:lpstr>Відповідно до Типового положення про проведення супервізії впровадження Концепції «Нова українська школа»</vt:lpstr>
      <vt:lpstr>Супервізія – новий для України напрям роботи з професіоналом, метою якого є: - підвищення цілеспрямованості       професійних дій; - підвищення кваліфікації; - збільшення міри задоволення    власною працею. Предметом супервізії виступає аналіз усвідомлюваних і неусвідомлюваних потенційних можливостей педагога.</vt:lpstr>
      <vt:lpstr>Презентация PowerPoint</vt:lpstr>
      <vt:lpstr>Завдання супервiзiї</vt:lpstr>
      <vt:lpstr>Презентация PowerPoint</vt:lpstr>
      <vt:lpstr>Презентация PowerPoint</vt:lpstr>
      <vt:lpstr>Хто може бути супервiзором? </vt:lpstr>
      <vt:lpstr>Нормативно-правове  забезпечення  наставництва  і  проведення  супервізії:  </vt:lpstr>
      <vt:lpstr>Вправа «Коло думок» «Чому супервізія?»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СУПЕРВІЗІЯ В СУЧАСНОМУ ОСВІТНЬОМУ КОНТЕКСТІ. НОРМАТИВНО ПРАВОВЕ ЗАБЕЗПЕЧЕННЯ.</dc:title>
  <dc:creator>CENTER</dc:creator>
  <cp:lastModifiedBy>CENTER</cp:lastModifiedBy>
  <cp:revision>108</cp:revision>
  <dcterms:created xsi:type="dcterms:W3CDTF">2021-02-08T06:53:04Z</dcterms:created>
  <dcterms:modified xsi:type="dcterms:W3CDTF">2021-02-10T13:47:11Z</dcterms:modified>
</cp:coreProperties>
</file>